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1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4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2">
            <a:extLst>
              <a:ext uri="{FF2B5EF4-FFF2-40B4-BE49-F238E27FC236}">
                <a16:creationId xmlns:a16="http://schemas.microsoft.com/office/drawing/2014/main" id="{B877B0F7-6A85-4F04-8B9F-038F430C999A}"/>
              </a:ext>
            </a:extLst>
          </p:cNvPr>
          <p:cNvSpPr txBox="1">
            <a:spLocks/>
          </p:cNvSpPr>
          <p:nvPr/>
        </p:nvSpPr>
        <p:spPr>
          <a:xfrm>
            <a:off x="1371600" y="4509120"/>
            <a:ext cx="6400800" cy="5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dirty="0">
                <a:solidFill>
                  <a:srgbClr val="9900FF"/>
                </a:solidFill>
                <a:latin typeface="Brush Script MT" panose="03060802040406070304" pitchFamily="66" charset="0"/>
              </a:rPr>
              <a:t>Mariana Malard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9ED7C3E-4D05-49F2-B0A3-25FDE7E2E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pt-BR" dirty="0"/>
              <a:t>Renormalization Group Theory</a:t>
            </a:r>
            <a:br>
              <a:rPr lang="pt-BR" dirty="0"/>
            </a:br>
            <a:r>
              <a:rPr lang="pt-BR" dirty="0"/>
              <a:t>&amp;</a:t>
            </a:r>
            <a:br>
              <a:rPr lang="pt-BR" dirty="0"/>
            </a:br>
            <a:r>
              <a:rPr lang="pt-BR" dirty="0"/>
              <a:t>Sine-Gordon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1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34" y="2258812"/>
            <a:ext cx="7061426" cy="433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Triangle 3"/>
          <p:cNvSpPr/>
          <p:nvPr/>
        </p:nvSpPr>
        <p:spPr>
          <a:xfrm flipV="1">
            <a:off x="4674096" y="3050900"/>
            <a:ext cx="684076" cy="151216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0"/>
            <a:endCxn id="4" idx="4"/>
          </p:cNvCxnSpPr>
          <p:nvPr/>
        </p:nvCxnSpPr>
        <p:spPr>
          <a:xfrm flipV="1">
            <a:off x="4674096" y="3050900"/>
            <a:ext cx="684076" cy="15121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644008" y="4563068"/>
            <a:ext cx="684076" cy="15121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/>
          <p:cNvSpPr/>
          <p:nvPr/>
        </p:nvSpPr>
        <p:spPr>
          <a:xfrm>
            <a:off x="4644008" y="4621609"/>
            <a:ext cx="684076" cy="151216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27984" y="44910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663333" y="3087012"/>
            <a:ext cx="10763" cy="1404048"/>
            <a:chOff x="4663333" y="2673024"/>
            <a:chExt cx="10763" cy="140404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4674096" y="3455974"/>
              <a:ext cx="0" cy="62109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663333" y="2673024"/>
              <a:ext cx="0" cy="972000"/>
            </a:xfrm>
            <a:prstGeom prst="straightConnector1">
              <a:avLst/>
            </a:prstGeom>
            <a:ln w="190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flipV="1">
            <a:off x="4671361" y="4590262"/>
            <a:ext cx="2735" cy="1404048"/>
            <a:chOff x="4674096" y="2673024"/>
            <a:chExt cx="2735" cy="1404048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4674096" y="3455974"/>
              <a:ext cx="0" cy="62109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676831" y="2673024"/>
              <a:ext cx="0" cy="972000"/>
            </a:xfrm>
            <a:prstGeom prst="straightConnector1">
              <a:avLst/>
            </a:prstGeom>
            <a:ln w="190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21277" y="3087012"/>
            <a:ext cx="10764" cy="827984"/>
            <a:chOff x="4663333" y="3249088"/>
            <a:chExt cx="10764" cy="827984"/>
          </a:xfrm>
        </p:grpSpPr>
        <p:cxnSp>
          <p:nvCxnSpPr>
            <p:cNvPr id="26" name="Straight Arrow Connector 25"/>
            <p:cNvCxnSpPr/>
            <p:nvPr/>
          </p:nvCxnSpPr>
          <p:spPr>
            <a:xfrm flipH="1" flipV="1">
              <a:off x="4674096" y="3735088"/>
              <a:ext cx="1" cy="34198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663333" y="3249088"/>
              <a:ext cx="0" cy="486000"/>
            </a:xfrm>
            <a:prstGeom prst="straightConnector1">
              <a:avLst/>
            </a:prstGeom>
            <a:ln w="190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flipV="1">
            <a:off x="4942803" y="5283148"/>
            <a:ext cx="1" cy="693104"/>
            <a:chOff x="4674096" y="3383968"/>
            <a:chExt cx="1" cy="693104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4674096" y="3735088"/>
              <a:ext cx="1" cy="34198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674097" y="3383968"/>
              <a:ext cx="0" cy="477080"/>
            </a:xfrm>
            <a:prstGeom prst="straightConnector1">
              <a:avLst/>
            </a:prstGeom>
            <a:ln w="190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5220072" y="5805260"/>
            <a:ext cx="0" cy="2699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5148063" y="3104852"/>
            <a:ext cx="1" cy="3419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89" y="3495706"/>
            <a:ext cx="1177559" cy="275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691680" y="3338932"/>
            <a:ext cx="115212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gapped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92080" y="3338932"/>
            <a:ext cx="115212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gapless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3568" y="179430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Approximation to 2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 order gap:</a:t>
            </a:r>
          </a:p>
        </p:txBody>
      </p:sp>
      <p:sp>
        <p:nvSpPr>
          <p:cNvPr id="28" name="CaixaDeTexto 1">
            <a:extLst>
              <a:ext uri="{FF2B5EF4-FFF2-40B4-BE49-F238E27FC236}">
                <a16:creationId xmlns:a16="http://schemas.microsoft.com/office/drawing/2014/main" id="{4CC2CD12-ACFA-44EE-A92A-D223EE0A8A3E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29" name="CaixaDeTexto 1">
            <a:extLst>
              <a:ext uri="{FF2B5EF4-FFF2-40B4-BE49-F238E27FC236}">
                <a16:creationId xmlns:a16="http://schemas.microsoft.com/office/drawing/2014/main" id="{CF6F3CBF-55BB-4EAC-97CB-F797975E985F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18724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3" y="2852936"/>
            <a:ext cx="8876501" cy="351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043608" y="2161655"/>
            <a:ext cx="2952328" cy="2203449"/>
            <a:chOff x="1043608" y="2161655"/>
            <a:chExt cx="2952328" cy="2203449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161655"/>
              <a:ext cx="2448272" cy="569366"/>
            </a:xfrm>
            <a:prstGeom prst="rect">
              <a:avLst/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1043608" y="4077072"/>
              <a:ext cx="432048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>
              <a:stCxn id="2" idx="0"/>
              <a:endCxn id="7172" idx="2"/>
            </p:cNvCxnSpPr>
            <p:nvPr/>
          </p:nvCxnSpPr>
          <p:spPr>
            <a:xfrm rot="5400000" flipH="1" flipV="1">
              <a:off x="1342691" y="2647963"/>
              <a:ext cx="1346051" cy="1512168"/>
            </a:xfrm>
            <a:prstGeom prst="curvedConnector3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1">
            <a:extLst>
              <a:ext uri="{FF2B5EF4-FFF2-40B4-BE49-F238E27FC236}">
                <a16:creationId xmlns:a16="http://schemas.microsoft.com/office/drawing/2014/main" id="{C6090A4D-2081-4B08-A64A-F1CEC0D677C5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06DA9A94-5B2E-49C6-91E0-213A73B287BC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25152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1">
            <a:extLst>
              <a:ext uri="{FF2B5EF4-FFF2-40B4-BE49-F238E27FC236}">
                <a16:creationId xmlns:a16="http://schemas.microsoft.com/office/drawing/2014/main" id="{918B28B2-A84A-4E25-AA2F-33651A059153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16C1D2-0778-4B9C-BD27-8C012C79EEC1}"/>
              </a:ext>
            </a:extLst>
          </p:cNvPr>
          <p:cNvSpPr txBox="1"/>
          <p:nvPr/>
        </p:nvSpPr>
        <p:spPr>
          <a:xfrm>
            <a:off x="323528" y="16288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Find some experimental papers on realizations of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</a:rPr>
              <a:t>Kosterlitz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-Thouless phase transitions in one-dimensional interacting electron systems, both for the charge sector (Umklapp scattering needed)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and for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the spin sector (backscattering needed).</a:t>
            </a:r>
          </a:p>
        </p:txBody>
      </p:sp>
      <p:sp>
        <p:nvSpPr>
          <p:cNvPr id="18" name="CaixaDeTexto 1">
            <a:extLst>
              <a:ext uri="{FF2B5EF4-FFF2-40B4-BE49-F238E27FC236}">
                <a16:creationId xmlns:a16="http://schemas.microsoft.com/office/drawing/2014/main" id="{B50A0664-E2F7-443C-9971-6218FDC512B0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</p:spTree>
    <p:extLst>
      <p:ext uri="{BB962C8B-B14F-4D97-AF65-F5344CB8AC3E}">
        <p14:creationId xmlns:p14="http://schemas.microsoft.com/office/powerpoint/2010/main" val="92173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454B7-E95C-4C4B-B709-ABC922730F99}"/>
              </a:ext>
            </a:extLst>
          </p:cNvPr>
          <p:cNvSpPr txBox="1">
            <a:spLocks/>
          </p:cNvSpPr>
          <p:nvPr/>
        </p:nvSpPr>
        <p:spPr>
          <a:xfrm>
            <a:off x="0" y="116631"/>
            <a:ext cx="9144000" cy="13303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Renormalization Group Theory</a:t>
            </a:r>
            <a:br>
              <a:rPr lang="pt-BR" sz="2800" dirty="0"/>
            </a:br>
            <a:r>
              <a:rPr lang="pt-BR" sz="2800" dirty="0"/>
              <a:t>&amp;</a:t>
            </a:r>
            <a:br>
              <a:rPr lang="pt-BR" sz="2800" dirty="0"/>
            </a:br>
            <a:r>
              <a:rPr lang="pt-BR" sz="2800" dirty="0"/>
              <a:t>Sine-Gordon Model</a:t>
            </a:r>
            <a:endParaRPr lang="en-US" sz="2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2623A9-7511-41F1-AAD8-3258160EB415}"/>
              </a:ext>
            </a:extLst>
          </p:cNvPr>
          <p:cNvSpPr txBox="1"/>
          <p:nvPr/>
        </p:nvSpPr>
        <p:spPr>
          <a:xfrm>
            <a:off x="611560" y="1739711"/>
            <a:ext cx="79928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SUMMARY OF THE LECTURES</a:t>
            </a:r>
          </a:p>
          <a:p>
            <a:pPr algn="ctr"/>
            <a:endParaRPr lang="pt-BR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Lecture 4</a:t>
            </a:r>
            <a:r>
              <a:rPr lang="pt-BR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28th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Finish from last lecture: Kosterlitz-Thouless Phase Diagram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165182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FDC96A5-0CC2-4710-AC06-1E0BA0F21F3C}"/>
              </a:ext>
            </a:extLst>
          </p:cNvPr>
          <p:cNvSpPr txBox="1">
            <a:spLocks/>
          </p:cNvSpPr>
          <p:nvPr/>
        </p:nvSpPr>
        <p:spPr>
          <a:xfrm>
            <a:off x="0" y="116631"/>
            <a:ext cx="9144000" cy="13303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Spin Lattices, Spin Waves,</a:t>
            </a:r>
            <a:br>
              <a:rPr lang="pt-BR" sz="2800" dirty="0"/>
            </a:br>
            <a:r>
              <a:rPr lang="pt-BR" sz="2800" dirty="0"/>
              <a:t>Non-linear Sigma Model</a:t>
            </a:r>
            <a:endParaRPr lang="en-US" sz="2600" dirty="0"/>
          </a:p>
        </p:txBody>
      </p:sp>
      <p:sp>
        <p:nvSpPr>
          <p:cNvPr id="5" name="CaixaDeTexto 2">
            <a:extLst>
              <a:ext uri="{FF2B5EF4-FFF2-40B4-BE49-F238E27FC236}">
                <a16:creationId xmlns:a16="http://schemas.microsoft.com/office/drawing/2014/main" id="{344DA79F-53A2-47B1-A0B5-78AC732345F5}"/>
              </a:ext>
            </a:extLst>
          </p:cNvPr>
          <p:cNvSpPr txBox="1"/>
          <p:nvPr/>
        </p:nvSpPr>
        <p:spPr>
          <a:xfrm>
            <a:off x="611560" y="1739711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SUMMARY OF THE LECTURES</a:t>
            </a:r>
          </a:p>
          <a:p>
            <a:pPr algn="ctr"/>
            <a:endParaRPr lang="pt-BR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Lecture 5</a:t>
            </a:r>
            <a:r>
              <a:rPr lang="pt-BR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30th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Conceptual overview.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Spin-wave theory.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Break-down of spin-wave theory for D = 1 antiferromagnets.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Mapping onto the non-linear sigma model (time permitting). </a:t>
            </a:r>
          </a:p>
        </p:txBody>
      </p:sp>
    </p:spTree>
    <p:extLst>
      <p:ext uri="{BB962C8B-B14F-4D97-AF65-F5344CB8AC3E}">
        <p14:creationId xmlns:p14="http://schemas.microsoft.com/office/powerpoint/2010/main" val="111445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828946" y="4216717"/>
            <a:ext cx="5184576" cy="10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3347119" y="2348880"/>
            <a:ext cx="0" cy="374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3"/>
          <p:cNvGrpSpPr/>
          <p:nvPr/>
        </p:nvGrpSpPr>
        <p:grpSpPr>
          <a:xfrm>
            <a:off x="4421234" y="2564904"/>
            <a:ext cx="1389581" cy="3301814"/>
            <a:chOff x="4499992" y="2564904"/>
            <a:chExt cx="1389581" cy="3301814"/>
          </a:xfrm>
        </p:grpSpPr>
        <p:cxnSp>
          <p:nvCxnSpPr>
            <p:cNvPr id="6" name="Conector de seta reta 6"/>
            <p:cNvCxnSpPr/>
            <p:nvPr/>
          </p:nvCxnSpPr>
          <p:spPr>
            <a:xfrm flipH="1">
              <a:off x="5436096" y="2564904"/>
              <a:ext cx="453477" cy="1152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87"/>
            <p:cNvCxnSpPr/>
            <p:nvPr/>
          </p:nvCxnSpPr>
          <p:spPr>
            <a:xfrm flipH="1">
              <a:off x="5201590" y="3698151"/>
              <a:ext cx="234507" cy="52929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93"/>
            <p:cNvCxnSpPr/>
            <p:nvPr/>
          </p:nvCxnSpPr>
          <p:spPr>
            <a:xfrm flipH="1">
              <a:off x="4950522" y="4202207"/>
              <a:ext cx="269550" cy="59693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95"/>
            <p:cNvCxnSpPr/>
            <p:nvPr/>
          </p:nvCxnSpPr>
          <p:spPr>
            <a:xfrm flipH="1">
              <a:off x="4515755" y="4725144"/>
              <a:ext cx="453476" cy="108012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116"/>
            <p:cNvGrpSpPr/>
            <p:nvPr/>
          </p:nvGrpSpPr>
          <p:grpSpPr>
            <a:xfrm flipV="1">
              <a:off x="4499992" y="2566895"/>
              <a:ext cx="1389581" cy="3299823"/>
              <a:chOff x="4659771" y="2204864"/>
              <a:chExt cx="1389581" cy="3299823"/>
            </a:xfrm>
          </p:grpSpPr>
          <p:cxnSp>
            <p:nvCxnSpPr>
              <p:cNvPr id="11" name="Conector de seta reta 117"/>
              <p:cNvCxnSpPr/>
              <p:nvPr/>
            </p:nvCxnSpPr>
            <p:spPr>
              <a:xfrm flipH="1">
                <a:off x="5580113" y="2204864"/>
                <a:ext cx="469239" cy="115212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8"/>
              <p:cNvCxnSpPr/>
              <p:nvPr/>
            </p:nvCxnSpPr>
            <p:spPr>
              <a:xfrm flipH="1">
                <a:off x="5345606" y="3336120"/>
                <a:ext cx="234507" cy="52929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19"/>
              <p:cNvCxnSpPr/>
              <p:nvPr/>
            </p:nvCxnSpPr>
            <p:spPr>
              <a:xfrm flipH="1">
                <a:off x="5094538" y="3840176"/>
                <a:ext cx="269550" cy="5969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20"/>
              <p:cNvCxnSpPr/>
              <p:nvPr/>
            </p:nvCxnSpPr>
            <p:spPr>
              <a:xfrm flipH="1">
                <a:off x="4659771" y="4424567"/>
                <a:ext cx="453476" cy="108012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upo 279"/>
          <p:cNvGrpSpPr/>
          <p:nvPr/>
        </p:nvGrpSpPr>
        <p:grpSpPr>
          <a:xfrm flipV="1">
            <a:off x="3404451" y="4198315"/>
            <a:ext cx="1304815" cy="1680948"/>
            <a:chOff x="3627225" y="2202873"/>
            <a:chExt cx="1304815" cy="1680948"/>
          </a:xfrm>
        </p:grpSpPr>
        <p:grpSp>
          <p:nvGrpSpPr>
            <p:cNvPr id="16" name="Grupo 280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37" name="Forma livre 301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orma livre 302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upo 281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35" name="Forma livre 299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orma livre 300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upo 282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33" name="Forma livre 297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34" name="Forma livre 298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upo 283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31" name="Forma livre 295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orma livre 296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upo 284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29" name="Forma livre 293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orma livre 29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orma livre 285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orma livre 286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rma livre 287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a livre 288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a livre 289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a livre 290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a livre 291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a livre 292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upo 31"/>
          <p:cNvGrpSpPr/>
          <p:nvPr/>
        </p:nvGrpSpPr>
        <p:grpSpPr>
          <a:xfrm>
            <a:off x="5573362" y="2648031"/>
            <a:ext cx="1368152" cy="1597821"/>
            <a:chOff x="5868144" y="2286000"/>
            <a:chExt cx="1368152" cy="1597821"/>
          </a:xfrm>
        </p:grpSpPr>
        <p:grpSp>
          <p:nvGrpSpPr>
            <p:cNvPr id="40" name="Grupo 174"/>
            <p:cNvGrpSpPr/>
            <p:nvPr/>
          </p:nvGrpSpPr>
          <p:grpSpPr>
            <a:xfrm>
              <a:off x="5868144" y="2286000"/>
              <a:ext cx="524738" cy="1597821"/>
              <a:chOff x="5796136" y="2286000"/>
              <a:chExt cx="524738" cy="1597821"/>
            </a:xfrm>
          </p:grpSpPr>
          <p:sp>
            <p:nvSpPr>
              <p:cNvPr id="56" name="Forma livre 70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orma livre 71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upo 50"/>
            <p:cNvGrpSpPr/>
            <p:nvPr/>
          </p:nvGrpSpPr>
          <p:grpSpPr>
            <a:xfrm>
              <a:off x="6055942" y="2375004"/>
              <a:ext cx="641993" cy="1490414"/>
              <a:chOff x="5912813" y="2511406"/>
              <a:chExt cx="619749" cy="1354012"/>
            </a:xfrm>
          </p:grpSpPr>
          <p:sp>
            <p:nvSpPr>
              <p:cNvPr id="54" name="Forma livre 4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orma livre 49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upo 60"/>
            <p:cNvGrpSpPr/>
            <p:nvPr/>
          </p:nvGrpSpPr>
          <p:grpSpPr>
            <a:xfrm>
              <a:off x="6271964" y="2521527"/>
              <a:ext cx="693905" cy="1339521"/>
              <a:chOff x="5912813" y="2415700"/>
              <a:chExt cx="749787" cy="1449718"/>
            </a:xfrm>
          </p:grpSpPr>
          <p:sp>
            <p:nvSpPr>
              <p:cNvPr id="52" name="Forma livre 61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orma livre 62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upo 63"/>
            <p:cNvGrpSpPr/>
            <p:nvPr/>
          </p:nvGrpSpPr>
          <p:grpSpPr>
            <a:xfrm>
              <a:off x="6516221" y="2744925"/>
              <a:ext cx="576064" cy="1116124"/>
              <a:chOff x="5912813" y="2377632"/>
              <a:chExt cx="778363" cy="1487786"/>
            </a:xfrm>
          </p:grpSpPr>
          <p:sp>
            <p:nvSpPr>
              <p:cNvPr id="50" name="Forma livre 64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orma livre 65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o 75"/>
            <p:cNvGrpSpPr/>
            <p:nvPr/>
          </p:nvGrpSpPr>
          <p:grpSpPr>
            <a:xfrm>
              <a:off x="6732239" y="3067360"/>
              <a:ext cx="504055" cy="793004"/>
              <a:chOff x="5912813" y="2338044"/>
              <a:chExt cx="993068" cy="1527374"/>
            </a:xfrm>
          </p:grpSpPr>
          <p:sp>
            <p:nvSpPr>
              <p:cNvPr id="48" name="Forma livre 76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orma livre 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upo 319"/>
            <p:cNvGrpSpPr/>
            <p:nvPr/>
          </p:nvGrpSpPr>
          <p:grpSpPr>
            <a:xfrm>
              <a:off x="6948265" y="3418903"/>
              <a:ext cx="288031" cy="443061"/>
              <a:chOff x="5912813" y="2338044"/>
              <a:chExt cx="993068" cy="1527374"/>
            </a:xfrm>
          </p:grpSpPr>
          <p:sp>
            <p:nvSpPr>
              <p:cNvPr id="46" name="Forma livre 320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orma livre 321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upo 32"/>
          <p:cNvGrpSpPr/>
          <p:nvPr/>
        </p:nvGrpSpPr>
        <p:grpSpPr>
          <a:xfrm>
            <a:off x="5573364" y="4223079"/>
            <a:ext cx="1368150" cy="1597821"/>
            <a:chOff x="5868146" y="3861048"/>
            <a:chExt cx="1368150" cy="1597821"/>
          </a:xfrm>
        </p:grpSpPr>
        <p:grpSp>
          <p:nvGrpSpPr>
            <p:cNvPr id="59" name="Grupo 307"/>
            <p:cNvGrpSpPr/>
            <p:nvPr/>
          </p:nvGrpSpPr>
          <p:grpSpPr>
            <a:xfrm flipV="1">
              <a:off x="5868146" y="3861048"/>
              <a:ext cx="524738" cy="1597821"/>
              <a:chOff x="5796136" y="2286000"/>
              <a:chExt cx="524738" cy="1597821"/>
            </a:xfrm>
          </p:grpSpPr>
          <p:sp>
            <p:nvSpPr>
              <p:cNvPr id="75" name="Forma livre 311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orma livre 312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upo 304"/>
            <p:cNvGrpSpPr/>
            <p:nvPr/>
          </p:nvGrpSpPr>
          <p:grpSpPr>
            <a:xfrm flipV="1">
              <a:off x="6055944" y="3879451"/>
              <a:ext cx="641993" cy="1490414"/>
              <a:chOff x="5912813" y="2511406"/>
              <a:chExt cx="619749" cy="1354012"/>
            </a:xfrm>
          </p:grpSpPr>
          <p:sp>
            <p:nvSpPr>
              <p:cNvPr id="73" name="Forma livre 31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orma livre 318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upo 305"/>
            <p:cNvGrpSpPr/>
            <p:nvPr/>
          </p:nvGrpSpPr>
          <p:grpSpPr>
            <a:xfrm flipV="1">
              <a:off x="6271966" y="3883821"/>
              <a:ext cx="693905" cy="1339521"/>
              <a:chOff x="5912813" y="2415700"/>
              <a:chExt cx="749787" cy="1449718"/>
            </a:xfrm>
          </p:grpSpPr>
          <p:sp>
            <p:nvSpPr>
              <p:cNvPr id="71" name="Forma livre 315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orma livre 31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upo 306"/>
            <p:cNvGrpSpPr/>
            <p:nvPr/>
          </p:nvGrpSpPr>
          <p:grpSpPr>
            <a:xfrm flipV="1">
              <a:off x="6516223" y="3883820"/>
              <a:ext cx="576064" cy="1116124"/>
              <a:chOff x="5912813" y="2377632"/>
              <a:chExt cx="778363" cy="1487786"/>
            </a:xfrm>
          </p:grpSpPr>
          <p:sp>
            <p:nvSpPr>
              <p:cNvPr id="69" name="Forma livre 313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orma livre 31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upo 308"/>
            <p:cNvGrpSpPr/>
            <p:nvPr/>
          </p:nvGrpSpPr>
          <p:grpSpPr>
            <a:xfrm flipV="1">
              <a:off x="6732241" y="3884505"/>
              <a:ext cx="504055" cy="793004"/>
              <a:chOff x="5912813" y="2338044"/>
              <a:chExt cx="993068" cy="1527374"/>
            </a:xfrm>
          </p:grpSpPr>
          <p:sp>
            <p:nvSpPr>
              <p:cNvPr id="67" name="Forma livre 309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orma livre 31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upo 322"/>
            <p:cNvGrpSpPr/>
            <p:nvPr/>
          </p:nvGrpSpPr>
          <p:grpSpPr>
            <a:xfrm flipV="1">
              <a:off x="6948264" y="3861048"/>
              <a:ext cx="288031" cy="443061"/>
              <a:chOff x="5912813" y="2338044"/>
              <a:chExt cx="993068" cy="1527374"/>
            </a:xfrm>
          </p:grpSpPr>
          <p:sp>
            <p:nvSpPr>
              <p:cNvPr id="65" name="Forma livre 323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orma livre 32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upo 44"/>
          <p:cNvGrpSpPr/>
          <p:nvPr/>
        </p:nvGrpSpPr>
        <p:grpSpPr>
          <a:xfrm>
            <a:off x="4666997" y="2337815"/>
            <a:ext cx="880143" cy="1509111"/>
            <a:chOff x="4771977" y="2351937"/>
            <a:chExt cx="880143" cy="1509111"/>
          </a:xfrm>
        </p:grpSpPr>
        <p:grpSp>
          <p:nvGrpSpPr>
            <p:cNvPr id="78" name="Grupo 354"/>
            <p:cNvGrpSpPr/>
            <p:nvPr/>
          </p:nvGrpSpPr>
          <p:grpSpPr>
            <a:xfrm>
              <a:off x="4771977" y="2521527"/>
              <a:ext cx="880143" cy="1339521"/>
              <a:chOff x="4915993" y="2132856"/>
              <a:chExt cx="880143" cy="1339521"/>
            </a:xfrm>
          </p:grpSpPr>
          <p:sp>
            <p:nvSpPr>
              <p:cNvPr id="87" name="Arco 347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Conector reto 349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351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to 352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upo 20"/>
            <p:cNvGrpSpPr/>
            <p:nvPr/>
          </p:nvGrpSpPr>
          <p:grpSpPr>
            <a:xfrm>
              <a:off x="4938615" y="2483477"/>
              <a:ext cx="546866" cy="1019522"/>
              <a:chOff x="5082631" y="835646"/>
              <a:chExt cx="546866" cy="1019522"/>
            </a:xfrm>
          </p:grpSpPr>
          <p:sp>
            <p:nvSpPr>
              <p:cNvPr id="84" name="Arco 1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Conector reto 126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133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o 21"/>
            <p:cNvGrpSpPr/>
            <p:nvPr/>
          </p:nvGrpSpPr>
          <p:grpSpPr>
            <a:xfrm>
              <a:off x="5116473" y="2351937"/>
              <a:ext cx="205917" cy="791022"/>
              <a:chOff x="5255312" y="260648"/>
              <a:chExt cx="205917" cy="791022"/>
            </a:xfrm>
          </p:grpSpPr>
          <p:sp>
            <p:nvSpPr>
              <p:cNvPr id="81" name="Arco 135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Conector reto 136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140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Grupo 45"/>
          <p:cNvGrpSpPr/>
          <p:nvPr/>
        </p:nvGrpSpPr>
        <p:grpSpPr>
          <a:xfrm>
            <a:off x="4678764" y="4538817"/>
            <a:ext cx="880143" cy="1482471"/>
            <a:chOff x="4771977" y="5906969"/>
            <a:chExt cx="880143" cy="1482471"/>
          </a:xfrm>
        </p:grpSpPr>
        <p:grpSp>
          <p:nvGrpSpPr>
            <p:cNvPr id="92" name="Grupo 144"/>
            <p:cNvGrpSpPr/>
            <p:nvPr/>
          </p:nvGrpSpPr>
          <p:grpSpPr>
            <a:xfrm flipV="1">
              <a:off x="4771977" y="5906969"/>
              <a:ext cx="880143" cy="1339521"/>
              <a:chOff x="4915993" y="2132856"/>
              <a:chExt cx="880143" cy="1339521"/>
            </a:xfrm>
          </p:grpSpPr>
          <p:sp>
            <p:nvSpPr>
              <p:cNvPr id="101" name="Arco 145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Conector reto 146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47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48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upo 149"/>
            <p:cNvGrpSpPr/>
            <p:nvPr/>
          </p:nvGrpSpPr>
          <p:grpSpPr>
            <a:xfrm flipV="1">
              <a:off x="4954662" y="6238378"/>
              <a:ext cx="546866" cy="1019522"/>
              <a:chOff x="5082631" y="835646"/>
              <a:chExt cx="546866" cy="1019522"/>
            </a:xfrm>
          </p:grpSpPr>
          <p:sp>
            <p:nvSpPr>
              <p:cNvPr id="98" name="Arco 150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Conector reto 151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152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o 153"/>
            <p:cNvGrpSpPr/>
            <p:nvPr/>
          </p:nvGrpSpPr>
          <p:grpSpPr>
            <a:xfrm flipV="1">
              <a:off x="5127343" y="6598418"/>
              <a:ext cx="205917" cy="791022"/>
              <a:chOff x="5255312" y="260648"/>
              <a:chExt cx="205917" cy="791022"/>
            </a:xfrm>
          </p:grpSpPr>
          <p:sp>
            <p:nvSpPr>
              <p:cNvPr id="95" name="Arco 154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Conector reto 155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156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upo 160"/>
          <p:cNvGrpSpPr/>
          <p:nvPr/>
        </p:nvGrpSpPr>
        <p:grpSpPr>
          <a:xfrm flipH="1">
            <a:off x="1964291" y="2566895"/>
            <a:ext cx="1304815" cy="1680948"/>
            <a:chOff x="3627225" y="2202873"/>
            <a:chExt cx="1304815" cy="1680948"/>
          </a:xfrm>
        </p:grpSpPr>
        <p:grpSp>
          <p:nvGrpSpPr>
            <p:cNvPr id="106" name="Grupo 186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27" name="Forma livre 207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orma livre 208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upo 187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25" name="Forma livre 205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orma livre 206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upo 188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23" name="Forma livre 203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24" name="Forma livre 204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upo 189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21" name="Forma livre 201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orma livre 202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upo 190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19" name="Forma livre 199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orma livre 20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Forma livre 191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orma livre 192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orma livre 193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orma livre 194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orma livre 195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orma livre 196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orma livre 197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orma livre 198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upo 161"/>
          <p:cNvGrpSpPr/>
          <p:nvPr/>
        </p:nvGrpSpPr>
        <p:grpSpPr>
          <a:xfrm flipH="1" flipV="1">
            <a:off x="1964291" y="4200306"/>
            <a:ext cx="1304815" cy="1680948"/>
            <a:chOff x="3627225" y="2202873"/>
            <a:chExt cx="1304815" cy="1680948"/>
          </a:xfrm>
        </p:grpSpPr>
        <p:grpSp>
          <p:nvGrpSpPr>
            <p:cNvPr id="130" name="Grupo 162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51" name="Forma livre 184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orma livre 185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upo 163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49" name="Forma livre 18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orma livre 18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upo 164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47" name="Forma livre 180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48" name="Forma livre 18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upo 165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45" name="Forma livre 178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orma livre 179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upo 166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43" name="Forma livre 176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orma livre 1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Forma livre 167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orma livre 168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orma livre 169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orma livre 170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orma livre 171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orma livre 172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orma livre 173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orma livre 175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CaixaDeTexto 25"/>
          <p:cNvSpPr txBox="1"/>
          <p:nvPr/>
        </p:nvSpPr>
        <p:spPr>
          <a:xfrm>
            <a:off x="3211326" y="4149080"/>
            <a:ext cx="12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0</a:t>
            </a:r>
            <a:endParaRPr lang="en-US" sz="1600" b="1" dirty="0"/>
          </a:p>
        </p:txBody>
      </p:sp>
      <p:grpSp>
        <p:nvGrpSpPr>
          <p:cNvPr id="154" name="Grupo 217"/>
          <p:cNvGrpSpPr/>
          <p:nvPr/>
        </p:nvGrpSpPr>
        <p:grpSpPr>
          <a:xfrm>
            <a:off x="3404451" y="2542131"/>
            <a:ext cx="1304815" cy="1680948"/>
            <a:chOff x="3627225" y="2202873"/>
            <a:chExt cx="1304815" cy="1680948"/>
          </a:xfrm>
        </p:grpSpPr>
        <p:grpSp>
          <p:nvGrpSpPr>
            <p:cNvPr id="155" name="Grupo 218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76" name="Forma livre 255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orma livre 256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upo 219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74" name="Forma livre 25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orma livre 25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upo 220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72" name="Forma livre 249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73" name="Forma livre 25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upo 221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70" name="Forma livre 247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orma livre 248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upo 222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68" name="Forma livre 245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orma livre 24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Forma livre 223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orma livre 224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orma livre 225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orma livre 226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orma livre 227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orma livre 228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orma livre 230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orma livre 244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CaixaDeTexto 33"/>
          <p:cNvSpPr txBox="1"/>
          <p:nvPr/>
        </p:nvSpPr>
        <p:spPr>
          <a:xfrm>
            <a:off x="2909066" y="1979548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CaixaDeTexto 257"/>
          <p:cNvSpPr txBox="1"/>
          <p:nvPr/>
        </p:nvSpPr>
        <p:spPr>
          <a:xfrm>
            <a:off x="6752543" y="3934217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0" name="Grupo 48"/>
          <p:cNvGrpSpPr/>
          <p:nvPr/>
        </p:nvGrpSpPr>
        <p:grpSpPr>
          <a:xfrm>
            <a:off x="3197098" y="3789040"/>
            <a:ext cx="1989171" cy="630942"/>
            <a:chOff x="3275856" y="3789040"/>
            <a:chExt cx="1989171" cy="630942"/>
          </a:xfrm>
        </p:grpSpPr>
        <p:sp>
          <p:nvSpPr>
            <p:cNvPr id="181" name="CaixaDeTexto 262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2" name="Grupo 46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184" name="CaixaDeTexto 263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CaixaDeTexto 26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CaixaDeTexto 26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CaixaDeTexto 26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3" name="CaixaDeTexto 26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8" name="CaixaDeTexto 270"/>
          <p:cNvSpPr txBox="1"/>
          <p:nvPr/>
        </p:nvSpPr>
        <p:spPr>
          <a:xfrm>
            <a:off x="2909066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CaixaDeTexto 271"/>
          <p:cNvSpPr txBox="1"/>
          <p:nvPr/>
        </p:nvSpPr>
        <p:spPr>
          <a:xfrm>
            <a:off x="4664311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0" name="Grupo 36"/>
          <p:cNvGrpSpPr/>
          <p:nvPr/>
        </p:nvGrpSpPr>
        <p:grpSpPr>
          <a:xfrm>
            <a:off x="5141314" y="3789040"/>
            <a:ext cx="1989171" cy="630942"/>
            <a:chOff x="5220072" y="3789040"/>
            <a:chExt cx="1989171" cy="630942"/>
          </a:xfrm>
        </p:grpSpPr>
        <p:sp>
          <p:nvSpPr>
            <p:cNvPr id="191" name="CaixaDeTexto 272"/>
            <p:cNvSpPr txBox="1"/>
            <p:nvPr/>
          </p:nvSpPr>
          <p:spPr>
            <a:xfrm>
              <a:off x="522007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2" name="Grupo 35"/>
            <p:cNvGrpSpPr/>
            <p:nvPr/>
          </p:nvGrpSpPr>
          <p:grpSpPr>
            <a:xfrm>
              <a:off x="5391141" y="3789040"/>
              <a:ext cx="1818102" cy="630942"/>
              <a:chOff x="5391141" y="3789040"/>
              <a:chExt cx="1818102" cy="630942"/>
            </a:xfrm>
          </p:grpSpPr>
          <p:sp>
            <p:nvSpPr>
              <p:cNvPr id="193" name="CaixaDeTexto 273"/>
              <p:cNvSpPr txBox="1"/>
              <p:nvPr/>
            </p:nvSpPr>
            <p:spPr>
              <a:xfrm>
                <a:off x="5391141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4" name="Grupo 34"/>
              <p:cNvGrpSpPr/>
              <p:nvPr/>
            </p:nvGrpSpPr>
            <p:grpSpPr>
              <a:xfrm>
                <a:off x="5607165" y="3789040"/>
                <a:ext cx="1602078" cy="630942"/>
                <a:chOff x="5607165" y="3789040"/>
                <a:chExt cx="1602078" cy="630942"/>
              </a:xfrm>
            </p:grpSpPr>
            <p:sp>
              <p:nvSpPr>
                <p:cNvPr id="195" name="CaixaDeTexto 274"/>
                <p:cNvSpPr txBox="1"/>
                <p:nvPr/>
              </p:nvSpPr>
              <p:spPr>
                <a:xfrm>
                  <a:off x="5607165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CaixaDeTexto 275"/>
                <p:cNvSpPr txBox="1"/>
                <p:nvPr/>
              </p:nvSpPr>
              <p:spPr>
                <a:xfrm>
                  <a:off x="5868144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CaixaDeTexto 303"/>
                <p:cNvSpPr txBox="1"/>
                <p:nvPr/>
              </p:nvSpPr>
              <p:spPr>
                <a:xfrm>
                  <a:off x="6084168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CaixaDeTexto 325"/>
                <p:cNvSpPr txBox="1"/>
                <p:nvPr/>
              </p:nvSpPr>
              <p:spPr>
                <a:xfrm>
                  <a:off x="6300192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2" name="Grupo 326"/>
          <p:cNvGrpSpPr/>
          <p:nvPr/>
        </p:nvGrpSpPr>
        <p:grpSpPr>
          <a:xfrm flipH="1">
            <a:off x="1513974" y="3789040"/>
            <a:ext cx="1989171" cy="630942"/>
            <a:chOff x="3275856" y="3789040"/>
            <a:chExt cx="1989171" cy="630942"/>
          </a:xfrm>
        </p:grpSpPr>
        <p:sp>
          <p:nvSpPr>
            <p:cNvPr id="203" name="CaixaDeTexto 327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4" name="Grupo 328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206" name="CaixaDeTexto 330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" name="CaixaDeTexto 33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" name="CaixaDeTexto 33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" name="CaixaDeTexto 33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5" name="CaixaDeTexto 32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0" name="CaixaDeTexto 51"/>
          <p:cNvSpPr txBox="1"/>
          <p:nvPr/>
        </p:nvSpPr>
        <p:spPr>
          <a:xfrm>
            <a:off x="4390936" y="4149080"/>
            <a:ext cx="111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</a:t>
            </a:r>
            <a:endParaRPr lang="en-US" sz="1600" b="1" dirty="0"/>
          </a:p>
        </p:txBody>
      </p:sp>
      <p:grpSp>
        <p:nvGrpSpPr>
          <p:cNvPr id="233" name="Group 232"/>
          <p:cNvGrpSpPr/>
          <p:nvPr/>
        </p:nvGrpSpPr>
        <p:grpSpPr>
          <a:xfrm>
            <a:off x="3048567" y="2483604"/>
            <a:ext cx="1739457" cy="495512"/>
            <a:chOff x="3048567" y="2483604"/>
            <a:chExt cx="1739457" cy="495512"/>
          </a:xfrm>
        </p:grpSpPr>
        <p:sp>
          <p:nvSpPr>
            <p:cNvPr id="227" name="TextBox 226"/>
            <p:cNvSpPr txBox="1"/>
            <p:nvPr/>
          </p:nvSpPr>
          <p:spPr>
            <a:xfrm>
              <a:off x="3676418" y="2671339"/>
              <a:ext cx="254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x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048567" y="2483604"/>
              <a:ext cx="1739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err="1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="1" i="1" baseline="-25000" dirty="0" err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3918295" y="980728"/>
            <a:ext cx="4542137" cy="2062103"/>
            <a:chOff x="3918295" y="980728"/>
            <a:chExt cx="4542137" cy="2062103"/>
          </a:xfrm>
        </p:grpSpPr>
        <p:sp>
          <p:nvSpPr>
            <p:cNvPr id="229" name="TextBox 228"/>
            <p:cNvSpPr txBox="1"/>
            <p:nvPr/>
          </p:nvSpPr>
          <p:spPr>
            <a:xfrm>
              <a:off x="4666485" y="980728"/>
              <a:ext cx="3793947" cy="206210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At this </a:t>
              </a:r>
              <a:r>
                <a:rPr lang="en-US" sz="1600" b="1" i="1" dirty="0"/>
                <a:t>critical scale</a:t>
              </a:r>
              <a:r>
                <a:rPr lang="en-US" sz="1600" b="1" dirty="0"/>
                <a:t>, interactions become too strong, i.e. strong enough to win over the kinetic term in </a:t>
              </a: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600" b="1" dirty="0"/>
                <a:t>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Past this scale, R.G. is no longer valid.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System undergoes a phase transition from gapless to gapped bosons.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Bosons become trapped at the cosine minima.</a:t>
              </a:r>
            </a:p>
          </p:txBody>
        </p:sp>
        <p:cxnSp>
          <p:nvCxnSpPr>
            <p:cNvPr id="231" name="Curved Connector 230"/>
            <p:cNvCxnSpPr/>
            <p:nvPr/>
          </p:nvCxnSpPr>
          <p:spPr>
            <a:xfrm rot="5400000" flipH="1" flipV="1">
              <a:off x="3831162" y="1729581"/>
              <a:ext cx="922456" cy="748189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2877498" y="2658398"/>
            <a:ext cx="913806" cy="338554"/>
            <a:chOff x="2877498" y="2658398"/>
            <a:chExt cx="913806" cy="338554"/>
          </a:xfrm>
        </p:grpSpPr>
        <p:cxnSp>
          <p:nvCxnSpPr>
            <p:cNvPr id="235" name="Straight Connector 234"/>
            <p:cNvCxnSpPr/>
            <p:nvPr/>
          </p:nvCxnSpPr>
          <p:spPr>
            <a:xfrm flipH="1">
              <a:off x="3347119" y="2836842"/>
              <a:ext cx="444185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2877498" y="2658398"/>
              <a:ext cx="7583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  <p:sp>
        <p:nvSpPr>
          <p:cNvPr id="217" name="CaixaDeTexto 1">
            <a:extLst>
              <a:ext uri="{FF2B5EF4-FFF2-40B4-BE49-F238E27FC236}">
                <a16:creationId xmlns:a16="http://schemas.microsoft.com/office/drawing/2014/main" id="{6E45C548-10A7-4D6D-B4EE-CE4641B2C8F9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87D1E2F-96E7-4C27-A994-517B55895FC9}"/>
              </a:ext>
            </a:extLst>
          </p:cNvPr>
          <p:cNvSpPr txBox="1"/>
          <p:nvPr/>
        </p:nvSpPr>
        <p:spPr>
          <a:xfrm>
            <a:off x="539552" y="6330806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The critical correlation length decreases as one goes deeper inside the strong coupling regime.</a:t>
            </a:r>
          </a:p>
        </p:txBody>
      </p:sp>
    </p:spTree>
    <p:extLst>
      <p:ext uri="{BB962C8B-B14F-4D97-AF65-F5344CB8AC3E}">
        <p14:creationId xmlns:p14="http://schemas.microsoft.com/office/powerpoint/2010/main" val="3907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1988840"/>
            <a:ext cx="1552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70892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 up to first order in </a:t>
            </a:r>
            <a:r>
              <a:rPr lang="en-US" sz="1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56595"/>
            <a:ext cx="21812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08" y="4941168"/>
            <a:ext cx="36576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6837" y="215159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What is the value of </a:t>
            </a:r>
            <a:r>
              <a:rPr lang="en-US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?</a:t>
            </a:r>
            <a:endParaRPr lang="en-US" sz="16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1">
            <a:extLst>
              <a:ext uri="{FF2B5EF4-FFF2-40B4-BE49-F238E27FC236}">
                <a16:creationId xmlns:a16="http://schemas.microsoft.com/office/drawing/2014/main" id="{C2723FF2-B0DE-4069-819C-1A24C3A3F273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D68CF89B-EEDE-4F93-8507-A0E7181E7B89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F58A5D-578C-4D3B-8869-C04BD4F4B91C}"/>
              </a:ext>
            </a:extLst>
          </p:cNvPr>
          <p:cNvGrpSpPr/>
          <p:nvPr/>
        </p:nvGrpSpPr>
        <p:grpSpPr>
          <a:xfrm>
            <a:off x="4615409" y="1137551"/>
            <a:ext cx="3325440" cy="830997"/>
            <a:chOff x="3918295" y="1809021"/>
            <a:chExt cx="4003323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8E954C-0374-4447-892D-FCD725AFAB37}"/>
                </a:ext>
              </a:extLst>
            </p:cNvPr>
            <p:cNvSpPr txBox="1"/>
            <p:nvPr/>
          </p:nvSpPr>
          <p:spPr>
            <a:xfrm>
              <a:off x="5191600" y="1809021"/>
              <a:ext cx="2730018" cy="8309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long (short) critical scale </a:t>
              </a:r>
            </a:p>
            <a:p>
              <a:pPr algn="ctr"/>
              <a:r>
                <a:rPr lang="pt-BR" sz="1600" b="1" dirty="0">
                  <a:sym typeface="Symbol" panose="05050102010706020507" pitchFamily="18" charset="2"/>
                </a:rPr>
                <a:t></a:t>
              </a:r>
              <a:endParaRPr lang="pt-BR" sz="1600" b="1" dirty="0"/>
            </a:p>
            <a:p>
              <a:pPr algn="ctr"/>
              <a:r>
                <a:rPr lang="pt-BR" sz="1600" b="1" dirty="0"/>
                <a:t>small (large) gap</a:t>
              </a:r>
              <a:endParaRPr lang="en-US" sz="1600" b="1" dirty="0"/>
            </a:p>
          </p:txBody>
        </p:sp>
        <p:cxnSp>
          <p:nvCxnSpPr>
            <p:cNvPr id="12" name="Curved Connector 230">
              <a:extLst>
                <a:ext uri="{FF2B5EF4-FFF2-40B4-BE49-F238E27FC236}">
                  <a16:creationId xmlns:a16="http://schemas.microsoft.com/office/drawing/2014/main" id="{0D86CB51-BDE6-4B39-BA62-A898123A0F15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 flipV="1">
              <a:off x="3918295" y="2224520"/>
              <a:ext cx="1273305" cy="340384"/>
            </a:xfrm>
            <a:prstGeom prst="curvedConnector3">
              <a:avLst>
                <a:gd name="adj1" fmla="val 46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598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38" y="2520280"/>
            <a:ext cx="7104662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1724422"/>
            <a:ext cx="36385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1">
            <a:extLst>
              <a:ext uri="{FF2B5EF4-FFF2-40B4-BE49-F238E27FC236}">
                <a16:creationId xmlns:a16="http://schemas.microsoft.com/office/drawing/2014/main" id="{1E2F74B2-6916-4456-93A8-03887E5CE32E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6" name="CaixaDeTexto 1">
            <a:extLst>
              <a:ext uri="{FF2B5EF4-FFF2-40B4-BE49-F238E27FC236}">
                <a16:creationId xmlns:a16="http://schemas.microsoft.com/office/drawing/2014/main" id="{385AB7B7-ED0B-4C6E-90CA-02F1664D6E56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A9BCC-5475-4630-AF85-DC3C84073CB5}"/>
              </a:ext>
            </a:extLst>
          </p:cNvPr>
          <p:cNvSpPr txBox="1"/>
          <p:nvPr/>
        </p:nvSpPr>
        <p:spPr>
          <a:xfrm>
            <a:off x="683568" y="143426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First-order flow diagram: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6C9CA6-03D6-447B-A267-936739003811}"/>
                  </a:ext>
                </a:extLst>
              </p:cNvPr>
              <p:cNvSpPr txBox="1"/>
              <p:nvPr/>
            </p:nvSpPr>
            <p:spPr>
              <a:xfrm>
                <a:off x="2806955" y="2210380"/>
                <a:ext cx="10449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6C9CA6-03D6-447B-A267-936739003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955" y="2210380"/>
                <a:ext cx="1044965" cy="276999"/>
              </a:xfrm>
              <a:prstGeom prst="rect">
                <a:avLst/>
              </a:prstGeom>
              <a:blipFill>
                <a:blip r:embed="rId4"/>
                <a:stretch>
                  <a:fillRect l="-4651" r="-2326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45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772816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Critical scale: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060848"/>
            <a:ext cx="36385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46834"/>
            <a:ext cx="3352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2819400" cy="552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4458598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1600" b="1" baseline="30000" dirty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 order gap: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06491"/>
            <a:ext cx="1552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68" y="5545410"/>
            <a:ext cx="6515100" cy="1123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ixaDeTexto 1">
            <a:extLst>
              <a:ext uri="{FF2B5EF4-FFF2-40B4-BE49-F238E27FC236}">
                <a16:creationId xmlns:a16="http://schemas.microsoft.com/office/drawing/2014/main" id="{816E920F-78D7-4C14-B31B-5B4F1C0F2AB9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13" name="CaixaDeTexto 1">
            <a:extLst>
              <a:ext uri="{FF2B5EF4-FFF2-40B4-BE49-F238E27FC236}">
                <a16:creationId xmlns:a16="http://schemas.microsoft.com/office/drawing/2014/main" id="{07D5CF72-7BA4-484B-8AAD-A5E945A02C89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96D9F4-D7B2-4F4E-B914-AA6890A07C96}"/>
                  </a:ext>
                </a:extLst>
              </p:cNvPr>
              <p:cNvSpPr txBox="1"/>
              <p:nvPr/>
            </p:nvSpPr>
            <p:spPr>
              <a:xfrm>
                <a:off x="6261267" y="2935977"/>
                <a:ext cx="270322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dirty="0"/>
                  <a:t>w</a:t>
                </a:r>
                <a:r>
                  <a:rPr lang="pt-BR" b="0" dirty="0"/>
                  <a:t>ith</a:t>
                </a:r>
                <a14:m>
                  <m:oMath xmlns:m="http://schemas.openxmlformats.org/officeDocument/2006/math">
                    <m:r>
                      <a:rPr lang="pt-BR" b="0" i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pt-BR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pt-BR" b="0" i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a</a:t>
                </a:r>
                <a:r>
                  <a:rPr lang="pt-BR" b="0" dirty="0"/>
                  <a:t>nd</a:t>
                </a:r>
                <a:r>
                  <a:rPr lang="pt-BR" b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pt-BR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96D9F4-D7B2-4F4E-B914-AA6890A07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267" y="2935977"/>
                <a:ext cx="2703221" cy="276999"/>
              </a:xfrm>
              <a:prstGeom prst="rect">
                <a:avLst/>
              </a:prstGeom>
              <a:blipFill>
                <a:blip r:embed="rId7"/>
                <a:stretch>
                  <a:fillRect l="-518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44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390134" cy="300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3002"/>
            <a:ext cx="6515100" cy="1123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9552" y="6202179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The critical correlation length decreases, as thus the gap becomes larger, as one goes deeper inside the strong coupling regime. </a:t>
            </a:r>
          </a:p>
        </p:txBody>
      </p:sp>
      <p:sp>
        <p:nvSpPr>
          <p:cNvPr id="6" name="CaixaDeTexto 1">
            <a:extLst>
              <a:ext uri="{FF2B5EF4-FFF2-40B4-BE49-F238E27FC236}">
                <a16:creationId xmlns:a16="http://schemas.microsoft.com/office/drawing/2014/main" id="{45CB007C-0734-4EC4-99E3-853E6A88EDA4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7" name="CaixaDeTexto 1">
            <a:extLst>
              <a:ext uri="{FF2B5EF4-FFF2-40B4-BE49-F238E27FC236}">
                <a16:creationId xmlns:a16="http://schemas.microsoft.com/office/drawing/2014/main" id="{E43476C1-CDB9-4707-BF48-9B8F1AD369BA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89269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34" y="1844824"/>
            <a:ext cx="7061426" cy="433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2924944"/>
            <a:ext cx="115212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gapped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2924944"/>
            <a:ext cx="115212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gapless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102721" y="3584823"/>
            <a:ext cx="333375" cy="348233"/>
            <a:chOff x="5102721" y="3584823"/>
            <a:chExt cx="333375" cy="348233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721" y="3584823"/>
              <a:ext cx="3333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5220072" y="388733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1920" y="4314582"/>
            <a:ext cx="1584176" cy="338554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Phase transition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872EC4B-1FA1-4AF8-B398-3E87A0885781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12" name="CaixaDeTexto 1">
            <a:extLst>
              <a:ext uri="{FF2B5EF4-FFF2-40B4-BE49-F238E27FC236}">
                <a16:creationId xmlns:a16="http://schemas.microsoft.com/office/drawing/2014/main" id="{87CC029C-BA89-46CF-A60A-53E5DAB7097A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32681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14705 0.0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344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Brush Script MT</vt:lpstr>
      <vt:lpstr>Calibri</vt:lpstr>
      <vt:lpstr>Cambria Math</vt:lpstr>
      <vt:lpstr>Times New Roman</vt:lpstr>
      <vt:lpstr>Wingdings</vt:lpstr>
      <vt:lpstr>Office Theme</vt:lpstr>
      <vt:lpstr>Renormalization Group Theory &amp; Sine-Gordon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Sine-Gordon Model</dc:title>
  <dc:creator>Mariana</dc:creator>
  <cp:lastModifiedBy>Mariana Malard</cp:lastModifiedBy>
  <cp:revision>129</cp:revision>
  <dcterms:created xsi:type="dcterms:W3CDTF">2012-02-09T07:26:52Z</dcterms:created>
  <dcterms:modified xsi:type="dcterms:W3CDTF">2020-01-28T13:24:50Z</dcterms:modified>
</cp:coreProperties>
</file>